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59" r:id="rId4"/>
    <p:sldId id="260" r:id="rId5"/>
    <p:sldId id="261" r:id="rId6"/>
    <p:sldId id="262" r:id="rId7"/>
    <p:sldId id="263" r:id="rId8"/>
    <p:sldId id="264" r:id="rId9"/>
    <p:sldId id="265" r:id="rId10"/>
    <p:sldId id="266" r:id="rId11"/>
    <p:sldId id="267" r:id="rId12"/>
    <p:sldId id="286" r:id="rId13"/>
    <p:sldId id="287" r:id="rId14"/>
    <p:sldId id="288" r:id="rId15"/>
    <p:sldId id="289" r:id="rId16"/>
    <p:sldId id="290" r:id="rId17"/>
    <p:sldId id="291" r:id="rId18"/>
    <p:sldId id="269" r:id="rId19"/>
    <p:sldId id="270" r:id="rId20"/>
    <p:sldId id="271" r:id="rId21"/>
    <p:sldId id="272" r:id="rId22"/>
    <p:sldId id="273" r:id="rId23"/>
    <p:sldId id="274" r:id="rId24"/>
    <p:sldId id="278" r:id="rId25"/>
    <p:sldId id="279" r:id="rId26"/>
    <p:sldId id="277" r:id="rId27"/>
    <p:sldId id="282" r:id="rId28"/>
    <p:sldId id="281" r:id="rId29"/>
    <p:sldId id="280" r:id="rId30"/>
    <p:sldId id="284" r:id="rId31"/>
    <p:sldId id="283" r:id="rId32"/>
    <p:sldId id="285" r:id="rId33"/>
    <p:sldId id="292" r:id="rId34"/>
    <p:sldId id="2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660" autoAdjust="0"/>
  </p:normalViewPr>
  <p:slideViewPr>
    <p:cSldViewPr snapToGrid="0">
      <p:cViewPr varScale="1">
        <p:scale>
          <a:sx n="108" d="100"/>
          <a:sy n="108" d="100"/>
        </p:scale>
        <p:origin x="540"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29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C51DA-FEFD-49DE-8399-CB4B7745B24C}" type="datetimeFigureOut">
              <a:rPr lang="en-US" smtClean="0"/>
              <a:t>4/26/2017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04AAE-5DC9-4F5A-BD7D-C06A2EDCD320}" type="slidenum">
              <a:rPr lang="en-US" smtClean="0"/>
              <a:t>‹#›</a:t>
            </a:fld>
            <a:endParaRPr lang="en-US"/>
          </a:p>
        </p:txBody>
      </p:sp>
    </p:spTree>
    <p:extLst>
      <p:ext uri="{BB962C8B-B14F-4D97-AF65-F5344CB8AC3E}">
        <p14:creationId xmlns:p14="http://schemas.microsoft.com/office/powerpoint/2010/main" val="50288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Roy Smart and this presentation is about designing an extreme ultraviolet telescope using a unique type of lens known as a Fresnel zone plate.</a:t>
            </a:r>
          </a:p>
        </p:txBody>
      </p:sp>
      <p:sp>
        <p:nvSpPr>
          <p:cNvPr id="4" name="Slide Number Placeholder 3"/>
          <p:cNvSpPr>
            <a:spLocks noGrp="1"/>
          </p:cNvSpPr>
          <p:nvPr>
            <p:ph type="sldNum" sz="quarter" idx="10"/>
          </p:nvPr>
        </p:nvSpPr>
        <p:spPr/>
        <p:txBody>
          <a:bodyPr/>
          <a:lstStyle/>
          <a:p>
            <a:fld id="{9B604AAE-5DC9-4F5A-BD7D-C06A2EDCD320}" type="slidenum">
              <a:rPr lang="en-US" smtClean="0"/>
              <a:t>1</a:t>
            </a:fld>
            <a:endParaRPr lang="en-US"/>
          </a:p>
        </p:txBody>
      </p:sp>
    </p:spTree>
    <p:extLst>
      <p:ext uri="{BB962C8B-B14F-4D97-AF65-F5344CB8AC3E}">
        <p14:creationId xmlns:p14="http://schemas.microsoft.com/office/powerpoint/2010/main" val="377031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lab, I study the sun in the extreme ultraviolet. This regime is important to studying the sun because it allows a glimpse into the dynamic structure of the solar atmosphere.</a:t>
            </a:r>
          </a:p>
          <a:p>
            <a:endParaRPr lang="en-US" dirty="0"/>
          </a:p>
          <a:p>
            <a:r>
              <a:rPr lang="en-US" dirty="0"/>
              <a:t>Since EUV does not propagate in the atmosphere, optical technology in this band is far behind that of visible. This is mostly due to the fact that no known material is transparent enough to EUV to be able to make a conventional lens out of it. EUV imaging capabilities rely on reflective optics, which require expensive and delicate multilayer coatings to achieve reasonable transmission. The question is, can we do anything to make the system better?</a:t>
            </a:r>
          </a:p>
        </p:txBody>
      </p:sp>
      <p:sp>
        <p:nvSpPr>
          <p:cNvPr id="4" name="Slide Number Placeholder 3"/>
          <p:cNvSpPr>
            <a:spLocks noGrp="1"/>
          </p:cNvSpPr>
          <p:nvPr>
            <p:ph type="sldNum" sz="quarter" idx="10"/>
          </p:nvPr>
        </p:nvSpPr>
        <p:spPr/>
        <p:txBody>
          <a:bodyPr/>
          <a:lstStyle/>
          <a:p>
            <a:fld id="{9B604AAE-5DC9-4F5A-BD7D-C06A2EDCD320}" type="slidenum">
              <a:rPr lang="en-US" smtClean="0"/>
              <a:t>2</a:t>
            </a:fld>
            <a:endParaRPr lang="en-US"/>
          </a:p>
        </p:txBody>
      </p:sp>
    </p:spTree>
    <p:extLst>
      <p:ext uri="{BB962C8B-B14F-4D97-AF65-F5344CB8AC3E}">
        <p14:creationId xmlns:p14="http://schemas.microsoft.com/office/powerpoint/2010/main" val="372430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692DBD-E6B3-44A6-B981-DDFE505B1A9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940449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692DBD-E6B3-44A6-B981-DDFE505B1A9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391515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692DBD-E6B3-44A6-B981-DDFE505B1A9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46116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692DBD-E6B3-44A6-B981-DDFE505B1A9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21644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692DBD-E6B3-44A6-B981-DDFE505B1A99}" type="datetimeFigureOut">
              <a:rPr lang="en-US" smtClean="0"/>
              <a:t>4/26/2017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397251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692DBD-E6B3-44A6-B981-DDFE505B1A9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376436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692DBD-E6B3-44A6-B981-DDFE505B1A99}" type="datetimeFigureOut">
              <a:rPr lang="en-US" smtClean="0"/>
              <a:t>4/26/2017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3529013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692DBD-E6B3-44A6-B981-DDFE505B1A99}" type="datetimeFigureOut">
              <a:rPr lang="en-US" smtClean="0"/>
              <a:t>4/26/2017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122371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92DBD-E6B3-44A6-B981-DDFE505B1A99}" type="datetimeFigureOut">
              <a:rPr lang="en-US" smtClean="0"/>
              <a:t>4/26/2017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4643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692DBD-E6B3-44A6-B981-DDFE505B1A9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125814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692DBD-E6B3-44A6-B981-DDFE505B1A99}" type="datetimeFigureOut">
              <a:rPr lang="en-US" smtClean="0"/>
              <a:t>4/26/2017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426BD-94D9-437C-918A-46C29C7A91A4}" type="slidenum">
              <a:rPr lang="en-US" smtClean="0"/>
              <a:t>‹#›</a:t>
            </a:fld>
            <a:endParaRPr lang="en-US"/>
          </a:p>
        </p:txBody>
      </p:sp>
    </p:spTree>
    <p:extLst>
      <p:ext uri="{BB962C8B-B14F-4D97-AF65-F5344CB8AC3E}">
        <p14:creationId xmlns:p14="http://schemas.microsoft.com/office/powerpoint/2010/main" val="23255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92DBD-E6B3-44A6-B981-DDFE505B1A99}" type="datetimeFigureOut">
              <a:rPr lang="en-US" smtClean="0"/>
              <a:t>4/26/2017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E426BD-94D9-437C-918A-46C29C7A91A4}" type="slidenum">
              <a:rPr lang="en-US" smtClean="0"/>
              <a:t>‹#›</a:t>
            </a:fld>
            <a:endParaRPr lang="en-US"/>
          </a:p>
        </p:txBody>
      </p:sp>
    </p:spTree>
    <p:extLst>
      <p:ext uri="{BB962C8B-B14F-4D97-AF65-F5344CB8AC3E}">
        <p14:creationId xmlns:p14="http://schemas.microsoft.com/office/powerpoint/2010/main" val="2881625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tmp"/></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2243"/>
            <a:ext cx="9144000" cy="2387600"/>
          </a:xfrm>
        </p:spPr>
        <p:txBody>
          <a:bodyPr>
            <a:normAutofit/>
          </a:bodyPr>
          <a:lstStyle/>
          <a:p>
            <a:r>
              <a:rPr lang="en-US" dirty="0">
                <a:solidFill>
                  <a:schemeClr val="bg1"/>
                </a:solidFill>
              </a:rPr>
              <a:t>EUV Solar Telescope</a:t>
            </a:r>
            <a:br>
              <a:rPr lang="en-US" dirty="0">
                <a:solidFill>
                  <a:schemeClr val="bg1"/>
                </a:solidFill>
              </a:rPr>
            </a:br>
            <a:r>
              <a:rPr lang="en-US" dirty="0">
                <a:solidFill>
                  <a:schemeClr val="bg1"/>
                </a:solidFill>
              </a:rPr>
              <a:t>Using Fresnel Zone Plates</a:t>
            </a:r>
          </a:p>
        </p:txBody>
      </p:sp>
      <p:sp>
        <p:nvSpPr>
          <p:cNvPr id="3" name="Subtitle 2"/>
          <p:cNvSpPr>
            <a:spLocks noGrp="1"/>
          </p:cNvSpPr>
          <p:nvPr>
            <p:ph type="subTitle" idx="1"/>
          </p:nvPr>
        </p:nvSpPr>
        <p:spPr>
          <a:xfrm>
            <a:off x="1524000" y="2398380"/>
            <a:ext cx="9144000" cy="1655762"/>
          </a:xfrm>
        </p:spPr>
        <p:txBody>
          <a:bodyPr/>
          <a:lstStyle/>
          <a:p>
            <a:r>
              <a:rPr lang="en-US" dirty="0">
                <a:solidFill>
                  <a:schemeClr val="bg1"/>
                </a:solidFill>
              </a:rPr>
              <a:t>Roy Smart</a:t>
            </a:r>
          </a:p>
          <a:p>
            <a:r>
              <a:rPr lang="en-US" dirty="0">
                <a:solidFill>
                  <a:schemeClr val="bg1"/>
                </a:solidFill>
              </a:rPr>
              <a:t>EELE582 Optical Design</a:t>
            </a:r>
          </a:p>
          <a:p>
            <a:r>
              <a:rPr lang="en-US" dirty="0">
                <a:solidFill>
                  <a:schemeClr val="bg1"/>
                </a:solidFill>
              </a:rPr>
              <a:t>Montana State University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23195"/>
            <a:ext cx="12192000" cy="3362488"/>
          </a:xfrm>
          <a:prstGeom prst="rect">
            <a:avLst/>
          </a:prstGeom>
          <a:noFill/>
          <a:ln>
            <a:noFill/>
          </a:ln>
          <a:effectLst>
            <a:softEdge rad="112500"/>
          </a:effectLst>
        </p:spPr>
      </p:pic>
    </p:spTree>
    <p:extLst>
      <p:ext uri="{BB962C8B-B14F-4D97-AF65-F5344CB8AC3E}">
        <p14:creationId xmlns:p14="http://schemas.microsoft.com/office/powerpoint/2010/main" val="3984827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9"/>
            <a:ext cx="12192000" cy="6846081"/>
          </a:xfrm>
          <a:prstGeom prst="rect">
            <a:avLst/>
          </a:prstGeom>
        </p:spPr>
      </p:pic>
    </p:spTree>
    <p:extLst>
      <p:ext uri="{BB962C8B-B14F-4D97-AF65-F5344CB8AC3E}">
        <p14:creationId xmlns:p14="http://schemas.microsoft.com/office/powerpoint/2010/main" val="68468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 y="0"/>
            <a:ext cx="12190588" cy="6858000"/>
          </a:xfrm>
          <a:prstGeom prst="rect">
            <a:avLst/>
          </a:prstGeom>
        </p:spPr>
      </p:pic>
    </p:spTree>
    <p:extLst>
      <p:ext uri="{BB962C8B-B14F-4D97-AF65-F5344CB8AC3E}">
        <p14:creationId xmlns:p14="http://schemas.microsoft.com/office/powerpoint/2010/main" val="198007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117448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2503549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1442750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214652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3743832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928"/>
            <a:ext cx="12192000" cy="6412144"/>
          </a:xfrm>
          <a:prstGeom prst="rect">
            <a:avLst/>
          </a:prstGeom>
        </p:spPr>
      </p:pic>
    </p:spTree>
    <p:extLst>
      <p:ext uri="{BB962C8B-B14F-4D97-AF65-F5344CB8AC3E}">
        <p14:creationId xmlns:p14="http://schemas.microsoft.com/office/powerpoint/2010/main" val="93221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a Fresnel Zone Plate in </a:t>
            </a:r>
            <a:r>
              <a:rPr lang="en-US" dirty="0" err="1"/>
              <a:t>Zemax</a:t>
            </a:r>
            <a:endParaRPr lang="en-US" dirty="0"/>
          </a:p>
        </p:txBody>
      </p:sp>
      <p:sp>
        <p:nvSpPr>
          <p:cNvPr id="3" name="Content Placeholder 2"/>
          <p:cNvSpPr>
            <a:spLocks noGrp="1"/>
          </p:cNvSpPr>
          <p:nvPr>
            <p:ph idx="1"/>
          </p:nvPr>
        </p:nvSpPr>
        <p:spPr/>
        <p:txBody>
          <a:bodyPr>
            <a:normAutofit/>
          </a:bodyPr>
          <a:lstStyle/>
          <a:p>
            <a:r>
              <a:rPr lang="en-US" dirty="0"/>
              <a:t>Represent Fresnel zones by placing circular obscurations at the appropriate radii, optimized for 19.3nm.</a:t>
            </a:r>
          </a:p>
          <a:p>
            <a:pPr lvl="1"/>
            <a:r>
              <a:rPr lang="en-US" dirty="0"/>
              <a:t>Real zone plates can have thousands of zones, entering in each zone manually is not a option!</a:t>
            </a:r>
          </a:p>
          <a:p>
            <a:pPr lvl="1"/>
            <a:r>
              <a:rPr lang="en-US" dirty="0"/>
              <a:t>Use </a:t>
            </a:r>
            <a:r>
              <a:rPr lang="en-US" dirty="0" err="1"/>
              <a:t>Zemax</a:t>
            </a:r>
            <a:r>
              <a:rPr lang="en-US" dirty="0"/>
              <a:t> C++ programming interface to automate the creation of zones.</a:t>
            </a:r>
          </a:p>
          <a:p>
            <a:r>
              <a:rPr lang="en-US" dirty="0"/>
              <a:t>Use Physical Optics Propagation (POP) to model the field after the zone plate.</a:t>
            </a:r>
          </a:p>
          <a:p>
            <a:pPr lvl="1"/>
            <a:r>
              <a:rPr lang="en-US" dirty="0"/>
              <a:t>The size of the POP grid determines how many zones we can represent. We certainly can’t represent more zones than grid points, and for accurate simulation we would like several points per zone.</a:t>
            </a:r>
          </a:p>
          <a:p>
            <a:pPr lvl="1"/>
            <a:r>
              <a:rPr lang="en-US" dirty="0"/>
              <a:t>For this project, we will use 100 zones on a 8192x8192 POP grid.</a:t>
            </a:r>
          </a:p>
        </p:txBody>
      </p:sp>
    </p:spTree>
    <p:extLst>
      <p:ext uri="{BB962C8B-B14F-4D97-AF65-F5344CB8AC3E}">
        <p14:creationId xmlns:p14="http://schemas.microsoft.com/office/powerpoint/2010/main" val="758173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297" y="0"/>
            <a:ext cx="9135406" cy="6858000"/>
          </a:xfrm>
          <a:prstGeom prst="rect">
            <a:avLst/>
          </a:prstGeom>
        </p:spPr>
      </p:pic>
    </p:spTree>
    <p:extLst>
      <p:ext uri="{BB962C8B-B14F-4D97-AF65-F5344CB8AC3E}">
        <p14:creationId xmlns:p14="http://schemas.microsoft.com/office/powerpoint/2010/main" val="31946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 solar atmosphere is often investigated by using extreme ultraviolet (10nm-124nm) telescopes.</a:t>
            </a:r>
          </a:p>
          <a:p>
            <a:r>
              <a:rPr lang="en-US" dirty="0"/>
              <a:t>Building optical systems in this regime is difficult since EUV photons are absorbed by all known elements.</a:t>
            </a:r>
          </a:p>
          <a:p>
            <a:pPr lvl="1"/>
            <a:r>
              <a:rPr lang="en-US" dirty="0"/>
              <a:t>Requires using space-based observatories</a:t>
            </a:r>
          </a:p>
          <a:p>
            <a:r>
              <a:rPr lang="en-US" dirty="0"/>
              <a:t>Current EUV imaging systems use multilayer reflective optics to focus light.</a:t>
            </a:r>
          </a:p>
          <a:p>
            <a:pPr lvl="1"/>
            <a:r>
              <a:rPr lang="en-US" dirty="0"/>
              <a:t>EUV multilayer optics are difficult to design and extremely expensive to produce.</a:t>
            </a:r>
          </a:p>
          <a:p>
            <a:r>
              <a:rPr lang="en-US" dirty="0"/>
              <a:t>Can we do better?</a:t>
            </a:r>
          </a:p>
        </p:txBody>
      </p:sp>
    </p:spTree>
    <p:extLst>
      <p:ext uri="{BB962C8B-B14F-4D97-AF65-F5344CB8AC3E}">
        <p14:creationId xmlns:p14="http://schemas.microsoft.com/office/powerpoint/2010/main" val="167897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297" y="0"/>
            <a:ext cx="9135406" cy="6858000"/>
          </a:xfrm>
          <a:prstGeom prst="rect">
            <a:avLst/>
          </a:prstGeom>
        </p:spPr>
      </p:pic>
    </p:spTree>
    <p:extLst>
      <p:ext uri="{BB962C8B-B14F-4D97-AF65-F5344CB8AC3E}">
        <p14:creationId xmlns:p14="http://schemas.microsoft.com/office/powerpoint/2010/main" val="257974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364" y="0"/>
            <a:ext cx="9141272" cy="6858000"/>
          </a:xfrm>
          <a:prstGeom prst="rect">
            <a:avLst/>
          </a:prstGeom>
        </p:spPr>
      </p:pic>
    </p:spTree>
    <p:extLst>
      <p:ext uri="{BB962C8B-B14F-4D97-AF65-F5344CB8AC3E}">
        <p14:creationId xmlns:p14="http://schemas.microsoft.com/office/powerpoint/2010/main" val="627921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364" y="0"/>
            <a:ext cx="9141272" cy="6858000"/>
          </a:xfrm>
          <a:prstGeom prst="rect">
            <a:avLst/>
          </a:prstGeom>
        </p:spPr>
      </p:pic>
    </p:spTree>
    <p:extLst>
      <p:ext uri="{BB962C8B-B14F-4D97-AF65-F5344CB8AC3E}">
        <p14:creationId xmlns:p14="http://schemas.microsoft.com/office/powerpoint/2010/main" val="64353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364" y="0"/>
            <a:ext cx="9141272" cy="6858000"/>
          </a:xfrm>
          <a:prstGeom prst="rect">
            <a:avLst/>
          </a:prstGeom>
        </p:spPr>
      </p:pic>
    </p:spTree>
    <p:extLst>
      <p:ext uri="{BB962C8B-B14F-4D97-AF65-F5344CB8AC3E}">
        <p14:creationId xmlns:p14="http://schemas.microsoft.com/office/powerpoint/2010/main" val="207066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19.3nm Point-spread Function</a:t>
            </a:r>
          </a:p>
        </p:txBody>
      </p:sp>
      <p:sp>
        <p:nvSpPr>
          <p:cNvPr id="3" name="Content Placeholder 2"/>
          <p:cNvSpPr>
            <a:spLocks noGrp="1"/>
          </p:cNvSpPr>
          <p:nvPr>
            <p:ph sz="half" idx="1"/>
          </p:nvPr>
        </p:nvSpPr>
        <p:spPr/>
        <p:txBody>
          <a:bodyPr/>
          <a:lstStyle/>
          <a:p>
            <a:r>
              <a:rPr lang="en-US" dirty="0"/>
              <a:t>Calculated from POP rather than Huygens or FFT.</a:t>
            </a:r>
          </a:p>
          <a:p>
            <a:pPr lvl="1"/>
            <a:r>
              <a:rPr lang="en-US" dirty="0"/>
              <a:t>Huygens and FFT PSF calculations were unstable.</a:t>
            </a:r>
          </a:p>
          <a:p>
            <a:r>
              <a:rPr lang="en-US" dirty="0"/>
              <a:t>Zone plate is optimized for this wavelength, therefore the PSF is diffraction limited.</a:t>
            </a:r>
          </a:p>
          <a:p>
            <a:r>
              <a:rPr lang="en-US" dirty="0"/>
              <a:t>No off-axis aberrations</a:t>
            </a:r>
          </a:p>
          <a:p>
            <a:pPr lvl="1"/>
            <a:r>
              <a:rPr lang="en-US" dirty="0"/>
              <a:t>Field curvature excluded from simulation</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7614"/>
            <a:ext cx="5181600" cy="3887359"/>
          </a:xfrm>
        </p:spPr>
      </p:pic>
    </p:spTree>
    <p:extLst>
      <p:ext uri="{BB962C8B-B14F-4D97-AF65-F5344CB8AC3E}">
        <p14:creationId xmlns:p14="http://schemas.microsoft.com/office/powerpoint/2010/main" val="3874169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19.5nm Point-spread Function</a:t>
            </a:r>
          </a:p>
        </p:txBody>
      </p:sp>
      <p:sp>
        <p:nvSpPr>
          <p:cNvPr id="3" name="Content Placeholder 2"/>
          <p:cNvSpPr>
            <a:spLocks noGrp="1"/>
          </p:cNvSpPr>
          <p:nvPr>
            <p:ph sz="half" idx="1"/>
          </p:nvPr>
        </p:nvSpPr>
        <p:spPr/>
        <p:txBody>
          <a:bodyPr/>
          <a:lstStyle/>
          <a:p>
            <a:r>
              <a:rPr lang="en-US" dirty="0"/>
              <a:t>Also Calculated from POP</a:t>
            </a:r>
          </a:p>
          <a:p>
            <a:r>
              <a:rPr lang="en-US" dirty="0"/>
              <a:t>Ring-shaped PSF</a:t>
            </a:r>
          </a:p>
          <a:p>
            <a:pPr lvl="1"/>
            <a:r>
              <a:rPr lang="en-US" dirty="0"/>
              <a:t>Not diffraction-limited</a:t>
            </a:r>
          </a:p>
          <a:p>
            <a:r>
              <a:rPr lang="en-US" dirty="0"/>
              <a:t>As with the 19.3nm PSF, there is no dependence on field angle</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7614"/>
            <a:ext cx="5181600" cy="3887359"/>
          </a:xfrm>
        </p:spPr>
      </p:pic>
    </p:spTree>
    <p:extLst>
      <p:ext uri="{BB962C8B-B14F-4D97-AF65-F5344CB8AC3E}">
        <p14:creationId xmlns:p14="http://schemas.microsoft.com/office/powerpoint/2010/main" val="661126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Simulation</a:t>
            </a:r>
          </a:p>
        </p:txBody>
      </p:sp>
      <p:sp>
        <p:nvSpPr>
          <p:cNvPr id="3" name="Content Placeholder 2"/>
          <p:cNvSpPr>
            <a:spLocks noGrp="1"/>
          </p:cNvSpPr>
          <p:nvPr>
            <p:ph idx="1"/>
          </p:nvPr>
        </p:nvSpPr>
        <p:spPr/>
        <p:txBody>
          <a:bodyPr/>
          <a:lstStyle/>
          <a:p>
            <a:r>
              <a:rPr lang="en-US" dirty="0"/>
              <a:t>Image simulation tool in </a:t>
            </a:r>
            <a:r>
              <a:rPr lang="en-US" dirty="0" err="1"/>
              <a:t>Zemax</a:t>
            </a:r>
            <a:r>
              <a:rPr lang="en-US" dirty="0"/>
              <a:t> used Huygens PSF for computations.</a:t>
            </a:r>
          </a:p>
          <a:p>
            <a:pPr lvl="1"/>
            <a:r>
              <a:rPr lang="en-US" dirty="0"/>
              <a:t>As mentioned before, the Huygens method is unsuitable in this scenario</a:t>
            </a:r>
          </a:p>
          <a:p>
            <a:r>
              <a:rPr lang="en-US" dirty="0"/>
              <a:t>Re-implemented the simulation tool in Mathematica</a:t>
            </a:r>
          </a:p>
          <a:p>
            <a:pPr lvl="1"/>
            <a:r>
              <a:rPr lang="en-US" dirty="0"/>
              <a:t>Convolves the PSF with some input image</a:t>
            </a:r>
          </a:p>
          <a:p>
            <a:pPr lvl="1"/>
            <a:r>
              <a:rPr lang="en-US" dirty="0"/>
              <a:t>Used the </a:t>
            </a:r>
            <a:r>
              <a:rPr lang="en-US" dirty="0" err="1"/>
              <a:t>Zemax</a:t>
            </a:r>
            <a:r>
              <a:rPr lang="en-US" dirty="0"/>
              <a:t> C++ API to export the data from the POP calculation to Mathematica.</a:t>
            </a:r>
          </a:p>
          <a:p>
            <a:r>
              <a:rPr lang="en-US" dirty="0"/>
              <a:t>Use SDO/AIA images to represent the sun.</a:t>
            </a:r>
          </a:p>
          <a:p>
            <a:pPr lvl="1"/>
            <a:r>
              <a:rPr lang="en-US" dirty="0"/>
              <a:t>171 Angstrom channel = 19.3nm component</a:t>
            </a:r>
          </a:p>
          <a:p>
            <a:pPr lvl="1"/>
            <a:r>
              <a:rPr lang="en-US" dirty="0"/>
              <a:t>193 Angstrom channel</a:t>
            </a:r>
          </a:p>
        </p:txBody>
      </p:sp>
    </p:spTree>
    <p:extLst>
      <p:ext uri="{BB962C8B-B14F-4D97-AF65-F5344CB8AC3E}">
        <p14:creationId xmlns:p14="http://schemas.microsoft.com/office/powerpoint/2010/main" val="3870057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327997" cy="7406640"/>
          </a:xfrm>
          <a:prstGeom prst="rect">
            <a:avLst/>
          </a:prstGeom>
        </p:spPr>
      </p:pic>
      <p:sp>
        <p:nvSpPr>
          <p:cNvPr id="4" name="TextBox 3"/>
          <p:cNvSpPr txBox="1"/>
          <p:nvPr/>
        </p:nvSpPr>
        <p:spPr>
          <a:xfrm>
            <a:off x="0" y="0"/>
            <a:ext cx="2217145" cy="369332"/>
          </a:xfrm>
          <a:prstGeom prst="rect">
            <a:avLst/>
          </a:prstGeom>
          <a:noFill/>
        </p:spPr>
        <p:txBody>
          <a:bodyPr wrap="none" rtlCol="0">
            <a:spAutoFit/>
          </a:bodyPr>
          <a:lstStyle/>
          <a:p>
            <a:r>
              <a:rPr lang="en-US" dirty="0">
                <a:solidFill>
                  <a:schemeClr val="bg1"/>
                </a:solidFill>
              </a:rPr>
              <a:t>19.3nm – PSF Overlay</a:t>
            </a:r>
          </a:p>
        </p:txBody>
      </p:sp>
    </p:spTree>
    <p:extLst>
      <p:ext uri="{BB962C8B-B14F-4D97-AF65-F5344CB8AC3E}">
        <p14:creationId xmlns:p14="http://schemas.microsoft.com/office/powerpoint/2010/main" val="1157315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808508" cy="369332"/>
          </a:xfrm>
          <a:prstGeom prst="rect">
            <a:avLst/>
          </a:prstGeom>
          <a:noFill/>
        </p:spPr>
        <p:txBody>
          <a:bodyPr wrap="none" rtlCol="0">
            <a:spAutoFit/>
          </a:bodyPr>
          <a:lstStyle/>
          <a:p>
            <a:r>
              <a:rPr lang="en-US" dirty="0">
                <a:solidFill>
                  <a:schemeClr val="bg1"/>
                </a:solidFill>
              </a:rPr>
              <a:t>19.5nm - Original</a:t>
            </a:r>
          </a:p>
        </p:txBody>
      </p:sp>
      <p:pic>
        <p:nvPicPr>
          <p:cNvPr id="3" name="Picture 2"/>
          <p:cNvPicPr>
            <a:picLocks noChangeAspect="1"/>
          </p:cNvPicPr>
          <p:nvPr/>
        </p:nvPicPr>
        <p:blipFill>
          <a:blip r:embed="rId2"/>
          <a:stretch>
            <a:fillRect/>
          </a:stretch>
        </p:blipFill>
        <p:spPr>
          <a:xfrm>
            <a:off x="0" y="0"/>
            <a:ext cx="12327997" cy="7406640"/>
          </a:xfrm>
          <a:prstGeom prst="rect">
            <a:avLst/>
          </a:prstGeom>
        </p:spPr>
      </p:pic>
      <p:sp>
        <p:nvSpPr>
          <p:cNvPr id="6" name="TextBox 5"/>
          <p:cNvSpPr txBox="1"/>
          <p:nvPr/>
        </p:nvSpPr>
        <p:spPr>
          <a:xfrm>
            <a:off x="0" y="0"/>
            <a:ext cx="1853392" cy="369332"/>
          </a:xfrm>
          <a:prstGeom prst="rect">
            <a:avLst/>
          </a:prstGeom>
          <a:noFill/>
        </p:spPr>
        <p:txBody>
          <a:bodyPr wrap="none" rtlCol="0">
            <a:spAutoFit/>
          </a:bodyPr>
          <a:lstStyle/>
          <a:p>
            <a:r>
              <a:rPr lang="en-US" dirty="0">
                <a:solidFill>
                  <a:schemeClr val="bg1"/>
                </a:solidFill>
              </a:rPr>
              <a:t>19.3nm – Original</a:t>
            </a:r>
          </a:p>
        </p:txBody>
      </p:sp>
    </p:spTree>
    <p:extLst>
      <p:ext uri="{BB962C8B-B14F-4D97-AF65-F5344CB8AC3E}">
        <p14:creationId xmlns:p14="http://schemas.microsoft.com/office/powerpoint/2010/main" val="75426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327997" cy="7406640"/>
          </a:xfrm>
          <a:prstGeom prst="rect">
            <a:avLst/>
          </a:prstGeom>
        </p:spPr>
      </p:pic>
      <p:sp>
        <p:nvSpPr>
          <p:cNvPr id="4" name="TextBox 3"/>
          <p:cNvSpPr txBox="1"/>
          <p:nvPr/>
        </p:nvSpPr>
        <p:spPr>
          <a:xfrm>
            <a:off x="0" y="0"/>
            <a:ext cx="2201244" cy="369332"/>
          </a:xfrm>
          <a:prstGeom prst="rect">
            <a:avLst/>
          </a:prstGeom>
          <a:noFill/>
        </p:spPr>
        <p:txBody>
          <a:bodyPr wrap="none" rtlCol="0">
            <a:spAutoFit/>
          </a:bodyPr>
          <a:lstStyle/>
          <a:p>
            <a:r>
              <a:rPr lang="en-US" dirty="0">
                <a:solidFill>
                  <a:schemeClr val="bg1"/>
                </a:solidFill>
              </a:rPr>
              <a:t>19.3nm – PSF applied</a:t>
            </a:r>
          </a:p>
        </p:txBody>
      </p:sp>
    </p:spTree>
    <p:extLst>
      <p:ext uri="{BB962C8B-B14F-4D97-AF65-F5344CB8AC3E}">
        <p14:creationId xmlns:p14="http://schemas.microsoft.com/office/powerpoint/2010/main" val="4130026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the Fresnel Zone Plate</a:t>
            </a:r>
          </a:p>
        </p:txBody>
      </p:sp>
      <p:sp>
        <p:nvSpPr>
          <p:cNvPr id="3" name="Content Placeholder 2"/>
          <p:cNvSpPr>
            <a:spLocks noGrp="1"/>
          </p:cNvSpPr>
          <p:nvPr>
            <p:ph sz="half" idx="1"/>
          </p:nvPr>
        </p:nvSpPr>
        <p:spPr/>
        <p:txBody>
          <a:bodyPr/>
          <a:lstStyle/>
          <a:p>
            <a:r>
              <a:rPr lang="en-US" dirty="0"/>
              <a:t>Diffractive imaging system.</a:t>
            </a:r>
          </a:p>
          <a:p>
            <a:r>
              <a:rPr lang="en-US" dirty="0"/>
              <a:t>Plate is divided into zones, alternating between opaque and transparent.</a:t>
            </a:r>
          </a:p>
          <a:p>
            <a:r>
              <a:rPr lang="en-US" dirty="0"/>
              <a:t>Zones are placed such that incoming plane waves constructively interfere at the focus.</a:t>
            </a:r>
          </a:p>
          <a:p>
            <a:r>
              <a:rPr lang="en-US" dirty="0"/>
              <a:t>Good candidate for EUV imaging.</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70415"/>
            <a:ext cx="5181600" cy="3661758"/>
          </a:xfrm>
        </p:spPr>
      </p:pic>
    </p:spTree>
    <p:extLst>
      <p:ext uri="{BB962C8B-B14F-4D97-AF65-F5344CB8AC3E}">
        <p14:creationId xmlns:p14="http://schemas.microsoft.com/office/powerpoint/2010/main" val="28182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327997" cy="7406640"/>
          </a:xfrm>
          <a:prstGeom prst="rect">
            <a:avLst/>
          </a:prstGeom>
        </p:spPr>
      </p:pic>
      <p:sp>
        <p:nvSpPr>
          <p:cNvPr id="4" name="TextBox 3"/>
          <p:cNvSpPr txBox="1"/>
          <p:nvPr/>
        </p:nvSpPr>
        <p:spPr>
          <a:xfrm>
            <a:off x="0" y="0"/>
            <a:ext cx="2217145" cy="369332"/>
          </a:xfrm>
          <a:prstGeom prst="rect">
            <a:avLst/>
          </a:prstGeom>
          <a:noFill/>
        </p:spPr>
        <p:txBody>
          <a:bodyPr wrap="none" rtlCol="0">
            <a:spAutoFit/>
          </a:bodyPr>
          <a:lstStyle/>
          <a:p>
            <a:r>
              <a:rPr lang="en-US" dirty="0">
                <a:solidFill>
                  <a:schemeClr val="bg1"/>
                </a:solidFill>
              </a:rPr>
              <a:t>19.5nm – PSF Overlay</a:t>
            </a:r>
          </a:p>
        </p:txBody>
      </p:sp>
    </p:spTree>
    <p:extLst>
      <p:ext uri="{BB962C8B-B14F-4D97-AF65-F5344CB8AC3E}">
        <p14:creationId xmlns:p14="http://schemas.microsoft.com/office/powerpoint/2010/main" val="146798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327997" cy="7406640"/>
          </a:xfrm>
          <a:prstGeom prst="rect">
            <a:avLst/>
          </a:prstGeom>
        </p:spPr>
      </p:pic>
      <p:sp>
        <p:nvSpPr>
          <p:cNvPr id="5" name="TextBox 4"/>
          <p:cNvSpPr txBox="1"/>
          <p:nvPr/>
        </p:nvSpPr>
        <p:spPr>
          <a:xfrm>
            <a:off x="0" y="0"/>
            <a:ext cx="1808508" cy="369332"/>
          </a:xfrm>
          <a:prstGeom prst="rect">
            <a:avLst/>
          </a:prstGeom>
          <a:noFill/>
        </p:spPr>
        <p:txBody>
          <a:bodyPr wrap="none" rtlCol="0">
            <a:spAutoFit/>
          </a:bodyPr>
          <a:lstStyle/>
          <a:p>
            <a:r>
              <a:rPr lang="en-US" dirty="0">
                <a:solidFill>
                  <a:schemeClr val="bg1"/>
                </a:solidFill>
              </a:rPr>
              <a:t>19.5nm - Original</a:t>
            </a:r>
          </a:p>
        </p:txBody>
      </p:sp>
    </p:spTree>
    <p:extLst>
      <p:ext uri="{BB962C8B-B14F-4D97-AF65-F5344CB8AC3E}">
        <p14:creationId xmlns:p14="http://schemas.microsoft.com/office/powerpoint/2010/main" val="1410788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327997" cy="7406640"/>
          </a:xfrm>
          <a:prstGeom prst="rect">
            <a:avLst/>
          </a:prstGeom>
        </p:spPr>
      </p:pic>
      <p:sp>
        <p:nvSpPr>
          <p:cNvPr id="4" name="TextBox 3"/>
          <p:cNvSpPr txBox="1"/>
          <p:nvPr/>
        </p:nvSpPr>
        <p:spPr>
          <a:xfrm>
            <a:off x="0" y="0"/>
            <a:ext cx="2201244" cy="369332"/>
          </a:xfrm>
          <a:prstGeom prst="rect">
            <a:avLst/>
          </a:prstGeom>
          <a:noFill/>
        </p:spPr>
        <p:txBody>
          <a:bodyPr wrap="none" rtlCol="0">
            <a:spAutoFit/>
          </a:bodyPr>
          <a:lstStyle/>
          <a:p>
            <a:r>
              <a:rPr lang="en-US" dirty="0">
                <a:solidFill>
                  <a:schemeClr val="bg1"/>
                </a:solidFill>
              </a:rPr>
              <a:t>19.5nm – PSF applied</a:t>
            </a:r>
          </a:p>
        </p:txBody>
      </p:sp>
    </p:spTree>
    <p:extLst>
      <p:ext uri="{BB962C8B-B14F-4D97-AF65-F5344CB8AC3E}">
        <p14:creationId xmlns:p14="http://schemas.microsoft.com/office/powerpoint/2010/main" val="199323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327997" cy="7406640"/>
          </a:xfrm>
          <a:prstGeom prst="rect">
            <a:avLst/>
          </a:prstGeom>
        </p:spPr>
      </p:pic>
      <p:sp>
        <p:nvSpPr>
          <p:cNvPr id="6" name="TextBox 5"/>
          <p:cNvSpPr txBox="1"/>
          <p:nvPr/>
        </p:nvSpPr>
        <p:spPr>
          <a:xfrm>
            <a:off x="0" y="0"/>
            <a:ext cx="3200171" cy="369332"/>
          </a:xfrm>
          <a:prstGeom prst="rect">
            <a:avLst/>
          </a:prstGeom>
          <a:noFill/>
        </p:spPr>
        <p:txBody>
          <a:bodyPr wrap="none" rtlCol="0">
            <a:spAutoFit/>
          </a:bodyPr>
          <a:lstStyle/>
          <a:p>
            <a:r>
              <a:rPr lang="en-US" dirty="0">
                <a:solidFill>
                  <a:schemeClr val="bg1"/>
                </a:solidFill>
              </a:rPr>
              <a:t>19.3nm + 19.5nm – Observation</a:t>
            </a:r>
          </a:p>
        </p:txBody>
      </p:sp>
    </p:spTree>
    <p:extLst>
      <p:ext uri="{BB962C8B-B14F-4D97-AF65-F5344CB8AC3E}">
        <p14:creationId xmlns:p14="http://schemas.microsoft.com/office/powerpoint/2010/main" val="150539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Investigated the use of zone plates in solar EUV astronomy.</a:t>
            </a:r>
          </a:p>
          <a:p>
            <a:r>
              <a:rPr lang="en-US" dirty="0"/>
              <a:t>Chromatic aberrations introduced by zone plate imaging were quantified and compared to current EUV imaging capabilities</a:t>
            </a:r>
          </a:p>
          <a:p>
            <a:r>
              <a:rPr lang="en-US" dirty="0"/>
              <a:t>To provide good imaging over some passband, one could imagine building an array of zone plates.</a:t>
            </a:r>
          </a:p>
          <a:p>
            <a:pPr lvl="1"/>
            <a:r>
              <a:rPr lang="en-US" dirty="0"/>
              <a:t>Each sensor would be placed in a slightly different locations corresponding to the focus of some spectral line.</a:t>
            </a:r>
          </a:p>
          <a:p>
            <a:pPr lvl="1"/>
            <a:r>
              <a:rPr lang="en-US" dirty="0"/>
              <a:t>Computational inversion algorithms would then be used to eliminate the chromatic aberration.</a:t>
            </a:r>
          </a:p>
        </p:txBody>
      </p:sp>
    </p:spTree>
    <p:extLst>
      <p:ext uri="{BB962C8B-B14F-4D97-AF65-F5344CB8AC3E}">
        <p14:creationId xmlns:p14="http://schemas.microsoft.com/office/powerpoint/2010/main" val="62478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Fresnel Zone Plate Theory</a:t>
            </a:r>
          </a:p>
        </p:txBody>
      </p:sp>
      <p:sp>
        <p:nvSpPr>
          <p:cNvPr id="3" name="Content Placeholder 2"/>
          <p:cNvSpPr>
            <a:spLocks noGrp="1"/>
          </p:cNvSpPr>
          <p:nvPr>
            <p:ph sz="half" idx="1"/>
          </p:nvPr>
        </p:nvSpPr>
        <p:spPr/>
        <p:txBody>
          <a:bodyPr/>
          <a:lstStyle/>
          <a:p>
            <a:r>
              <a:rPr lang="en-US" dirty="0"/>
              <a:t>The condition for constructive interference at the focus is</a:t>
            </a:r>
          </a:p>
          <a:p>
            <a:endParaRPr lang="en-US" dirty="0"/>
          </a:p>
          <a:p>
            <a:endParaRPr lang="en-US" dirty="0"/>
          </a:p>
          <a:p>
            <a:r>
              <a:rPr lang="en-US" dirty="0"/>
              <a:t>The radii where the zone plate switches from opaque to transparent is then</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70415"/>
            <a:ext cx="5181600" cy="3661758"/>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90" y="2708980"/>
            <a:ext cx="3623227" cy="908664"/>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58" y="5099951"/>
            <a:ext cx="3212679" cy="1077012"/>
          </a:xfrm>
          <a:prstGeom prst="rect">
            <a:avLst/>
          </a:prstGeom>
        </p:spPr>
      </p:pic>
    </p:spTree>
    <p:extLst>
      <p:ext uri="{BB962C8B-B14F-4D97-AF65-F5344CB8AC3E}">
        <p14:creationId xmlns:p14="http://schemas.microsoft.com/office/powerpoint/2010/main" val="214943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Fresnel Zone Plate Challenges</a:t>
            </a:r>
          </a:p>
        </p:txBody>
      </p:sp>
      <p:sp>
        <p:nvSpPr>
          <p:cNvPr id="3" name="Content Placeholder 2"/>
          <p:cNvSpPr>
            <a:spLocks noGrp="1"/>
          </p:cNvSpPr>
          <p:nvPr>
            <p:ph sz="half" idx="1"/>
          </p:nvPr>
        </p:nvSpPr>
        <p:spPr/>
        <p:txBody>
          <a:bodyPr/>
          <a:lstStyle/>
          <a:p>
            <a:r>
              <a:rPr lang="en-US" dirty="0"/>
              <a:t>The location of the zones is wavelength dependent, leading to severe chromatic aberration.</a:t>
            </a:r>
          </a:p>
          <a:p>
            <a:r>
              <a:rPr lang="en-US" dirty="0"/>
              <a:t>Resolution of the zone plate is limited by the width of the smallest zone (diffraction limit).</a:t>
            </a:r>
          </a:p>
          <a:p>
            <a:pPr lvl="1"/>
            <a:r>
              <a:rPr lang="en-US" dirty="0"/>
              <a:t>Zone plates are often manufactured using lithography, which currently achieve 10nm spot-sizes.</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70415"/>
            <a:ext cx="5181600" cy="3661758"/>
          </a:xfrm>
        </p:spPr>
      </p:pic>
    </p:spTree>
    <p:extLst>
      <p:ext uri="{BB962C8B-B14F-4D97-AF65-F5344CB8AC3E}">
        <p14:creationId xmlns:p14="http://schemas.microsoft.com/office/powerpoint/2010/main" val="204059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EUV Telescope Requirements</a:t>
            </a:r>
          </a:p>
        </p:txBody>
      </p:sp>
      <p:sp>
        <p:nvSpPr>
          <p:cNvPr id="3" name="Content Placeholder 2"/>
          <p:cNvSpPr>
            <a:spLocks noGrp="1"/>
          </p:cNvSpPr>
          <p:nvPr>
            <p:ph idx="1"/>
          </p:nvPr>
        </p:nvSpPr>
        <p:spPr/>
        <p:txBody>
          <a:bodyPr/>
          <a:lstStyle/>
          <a:p>
            <a:r>
              <a:rPr lang="en-US" dirty="0"/>
              <a:t>Narrow passband</a:t>
            </a:r>
          </a:p>
          <a:p>
            <a:pPr lvl="1"/>
            <a:r>
              <a:rPr lang="en-US" dirty="0"/>
              <a:t>19.3nm to 19.5nm capturing two Fe XII emission lines</a:t>
            </a:r>
          </a:p>
          <a:p>
            <a:pPr lvl="1"/>
            <a:r>
              <a:rPr lang="en-US" dirty="0"/>
              <a:t>Narrow-band filter will not be modeled in </a:t>
            </a:r>
            <a:r>
              <a:rPr lang="en-US" dirty="0" err="1"/>
              <a:t>Zemax</a:t>
            </a:r>
            <a:r>
              <a:rPr lang="en-US" dirty="0"/>
              <a:t>, we will simply model the propagation of these two wavelengths.</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63173"/>
            <a:ext cx="12192000" cy="3029069"/>
          </a:xfrm>
          <a:prstGeom prst="rect">
            <a:avLst/>
          </a:prstGeom>
        </p:spPr>
      </p:pic>
    </p:spTree>
    <p:extLst>
      <p:ext uri="{BB962C8B-B14F-4D97-AF65-F5344CB8AC3E}">
        <p14:creationId xmlns:p14="http://schemas.microsoft.com/office/powerpoint/2010/main" val="379869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EUV Telescope Requirements</a:t>
            </a:r>
          </a:p>
        </p:txBody>
      </p:sp>
      <p:sp>
        <p:nvSpPr>
          <p:cNvPr id="3" name="Content Placeholder 2"/>
          <p:cNvSpPr>
            <a:spLocks noGrp="1"/>
          </p:cNvSpPr>
          <p:nvPr>
            <p:ph idx="1"/>
          </p:nvPr>
        </p:nvSpPr>
        <p:spPr/>
        <p:txBody>
          <a:bodyPr/>
          <a:lstStyle/>
          <a:p>
            <a:r>
              <a:rPr lang="en-US" dirty="0"/>
              <a:t>Narrow passband</a:t>
            </a:r>
          </a:p>
          <a:p>
            <a:pPr lvl="1"/>
            <a:r>
              <a:rPr lang="en-US" dirty="0"/>
              <a:t>19.3nm to 19.5nm capturing two Fe XII emission lines</a:t>
            </a:r>
          </a:p>
          <a:p>
            <a:pPr lvl="1"/>
            <a:r>
              <a:rPr lang="en-US" dirty="0"/>
              <a:t>Narrow-band filter will not be modeled in </a:t>
            </a:r>
            <a:r>
              <a:rPr lang="en-US" dirty="0" err="1"/>
              <a:t>Zemax</a:t>
            </a:r>
            <a:r>
              <a:rPr lang="en-US" dirty="0"/>
              <a:t>, we will simply model the propagation of these two wavelengths.</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63173"/>
            <a:ext cx="12192000" cy="3029069"/>
          </a:xfrm>
          <a:prstGeom prst="rect">
            <a:avLst/>
          </a:prstGeom>
        </p:spPr>
      </p:pic>
      <p:sp>
        <p:nvSpPr>
          <p:cNvPr id="4" name="Rectangle 3"/>
          <p:cNvSpPr/>
          <p:nvPr/>
        </p:nvSpPr>
        <p:spPr>
          <a:xfrm>
            <a:off x="3771900" y="3856383"/>
            <a:ext cx="1913283" cy="25295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504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EUV Telescope Requirements</a:t>
            </a:r>
          </a:p>
        </p:txBody>
      </p:sp>
      <p:sp>
        <p:nvSpPr>
          <p:cNvPr id="3" name="Content Placeholder 2"/>
          <p:cNvSpPr>
            <a:spLocks noGrp="1"/>
          </p:cNvSpPr>
          <p:nvPr>
            <p:ph idx="1"/>
          </p:nvPr>
        </p:nvSpPr>
        <p:spPr/>
        <p:txBody>
          <a:bodyPr/>
          <a:lstStyle/>
          <a:p>
            <a:r>
              <a:rPr lang="en-US" dirty="0"/>
              <a:t>Current observatories such as the Solar Dynamics Observatory (SDO) achieve sub-arcsecond (0.6”) resolution.</a:t>
            </a:r>
          </a:p>
          <a:p>
            <a:pPr lvl="1"/>
            <a:r>
              <a:rPr lang="en-US" dirty="0"/>
              <a:t>We would like to match this performance.</a:t>
            </a:r>
          </a:p>
          <a:p>
            <a:r>
              <a:rPr lang="en-US" dirty="0"/>
              <a:t>Full-disk imaging of the sun requires a 1900”x1900” (0.53x0.53 deg.) field of view.</a:t>
            </a:r>
          </a:p>
          <a:p>
            <a:r>
              <a:rPr lang="en-US" dirty="0"/>
              <a:t>Illuminating a ½” CCD requires a focal length </a:t>
            </a:r>
            <a:br>
              <a:rPr lang="en-US" dirty="0"/>
            </a:br>
            <a:r>
              <a:rPr lang="en-US" dirty="0"/>
              <a:t>f = (0.25in) / tan(950”) = 1373mm</a:t>
            </a:r>
          </a:p>
          <a:p>
            <a:endParaRPr lang="en-US" dirty="0"/>
          </a:p>
        </p:txBody>
      </p:sp>
    </p:spTree>
    <p:extLst>
      <p:ext uri="{BB962C8B-B14F-4D97-AF65-F5344CB8AC3E}">
        <p14:creationId xmlns:p14="http://schemas.microsoft.com/office/powerpoint/2010/main" val="389530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a Fresnel Zone Plate in </a:t>
            </a:r>
            <a:r>
              <a:rPr lang="en-US" dirty="0" err="1"/>
              <a:t>Zemax</a:t>
            </a:r>
            <a:endParaRPr lang="en-US" dirty="0"/>
          </a:p>
        </p:txBody>
      </p:sp>
      <p:sp>
        <p:nvSpPr>
          <p:cNvPr id="3" name="Content Placeholder 2"/>
          <p:cNvSpPr>
            <a:spLocks noGrp="1"/>
          </p:cNvSpPr>
          <p:nvPr>
            <p:ph idx="1"/>
          </p:nvPr>
        </p:nvSpPr>
        <p:spPr/>
        <p:txBody>
          <a:bodyPr/>
          <a:lstStyle/>
          <a:p>
            <a:r>
              <a:rPr lang="en-US" dirty="0"/>
              <a:t>Represent Fresnel zones by placing circular obscurations at the appropriate radii, optimized for 19.3nm.</a:t>
            </a:r>
          </a:p>
          <a:p>
            <a:pPr lvl="1"/>
            <a:r>
              <a:rPr lang="en-US" dirty="0"/>
              <a:t>Real zone plates can have thousands of zones, entering in each zone manually is not a option!</a:t>
            </a:r>
          </a:p>
          <a:p>
            <a:pPr lvl="1"/>
            <a:r>
              <a:rPr lang="en-US" dirty="0"/>
              <a:t>Use </a:t>
            </a:r>
            <a:r>
              <a:rPr lang="en-US" dirty="0" err="1"/>
              <a:t>Zemax</a:t>
            </a:r>
            <a:r>
              <a:rPr lang="en-US" dirty="0"/>
              <a:t> C++ programming interface to automate the creation of zones</a:t>
            </a:r>
          </a:p>
        </p:txBody>
      </p:sp>
    </p:spTree>
    <p:extLst>
      <p:ext uri="{BB962C8B-B14F-4D97-AF65-F5344CB8AC3E}">
        <p14:creationId xmlns:p14="http://schemas.microsoft.com/office/powerpoint/2010/main" val="102232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900</Words>
  <Application>Microsoft Office PowerPoint</Application>
  <PresentationFormat>Widescreen</PresentationFormat>
  <Paragraphs>89</Paragraphs>
  <Slides>34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EUV Solar Telescope Using Fresnel Zone Plates</vt:lpstr>
      <vt:lpstr>Motivation</vt:lpstr>
      <vt:lpstr>Introducing the Fresnel Zone Plate</vt:lpstr>
      <vt:lpstr>Fresnel Zone Plate Theory</vt:lpstr>
      <vt:lpstr>Fresnel Zone Plate Challenges</vt:lpstr>
      <vt:lpstr>Solar EUV Telescope Requirements</vt:lpstr>
      <vt:lpstr>Solar EUV Telescope Requirements</vt:lpstr>
      <vt:lpstr>Solar EUV Telescope Requirements</vt:lpstr>
      <vt:lpstr>Modelling a Fresnel Zone Plate in Zemax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a Fresnel Zone Plate in Zemax</vt:lpstr>
      <vt:lpstr>PowerPoint Presentation</vt:lpstr>
      <vt:lpstr>PowerPoint Presentation</vt:lpstr>
      <vt:lpstr>PowerPoint Presentation</vt:lpstr>
      <vt:lpstr>PowerPoint Presentation</vt:lpstr>
      <vt:lpstr>PowerPoint Presentation</vt:lpstr>
      <vt:lpstr>19.3nm Point-spread Function</vt:lpstr>
      <vt:lpstr>19.5nm Point-spread Function</vt:lpstr>
      <vt:lpstr>Image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EUV Solar Telescope Using Fresnel Zone Plates</dc:title>
  <dc:creator>byrdie</dc:creator>
  <cp:lastModifiedBy>byrdie</cp:lastModifiedBy>
  <cp:revision>39</cp:revision>
  <dcterms:created xsi:type="dcterms:W3CDTF">2017-04-26T01:39:40Z</dcterms:created>
  <dcterms:modified xsi:type="dcterms:W3CDTF">2017-04-27T02:29:53Z</dcterms:modified>
</cp:coreProperties>
</file>